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Source Sans Pr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SourceSansPr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SourceSansPro-italic.fntdata"/><Relationship Id="rId14" Type="http://schemas.openxmlformats.org/officeDocument/2006/relationships/slide" Target="slides/slide9.xml"/><Relationship Id="rId36" Type="http://schemas.openxmlformats.org/officeDocument/2006/relationships/font" Target="fonts/SourceSansPr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SourceSansPr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e88d93745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e88d93745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e88d93745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e88d93745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6e88d93745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e88d93745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6e88d93745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6e88d93745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6e88d93745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e88d93745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6e88d93745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e88d93745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6e88d93745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e88d93745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6e88d93745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6e88d93745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6e88d93745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6e88d93745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e88d9374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e88d9374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6eae0612a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6eae0612a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6e88d93745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6e88d93745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6e88d93745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e88d93745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6e88d93745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6e88d93745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6e88d93745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6e88d93745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6e88d93745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6e88d93745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6e88d93745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6e88d93745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6e88d9374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6e88d9374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6e88d93745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6e88d93745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6e88d93745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6e88d93745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6e88d93745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6e88d93745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6e88d93745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e88d93745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6e88d93745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6e88d93745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e88d93745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e88d93745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t"/>
              <a:t>Programmer avec R</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Simone Rebora (Univ. of Verona / ABC-DH)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a:t>
            </a:r>
            <a:r>
              <a:rPr lang="it">
                <a:solidFill>
                  <a:srgbClr val="FF0000"/>
                </a:solidFill>
              </a:rPr>
              <a:t>Exploiter</a:t>
            </a:r>
            <a:endParaRPr>
              <a:solidFill>
                <a:srgbClr val="FF0000"/>
              </a:solidFill>
            </a:endParaRPr>
          </a:p>
        </p:txBody>
      </p:sp>
      <p:pic>
        <p:nvPicPr>
          <p:cNvPr id="122" name="Google Shape;122;p22"/>
          <p:cNvPicPr preferRelativeResize="0"/>
          <p:nvPr/>
        </p:nvPicPr>
        <p:blipFill>
          <a:blip r:embed="rId3">
            <a:alphaModFix/>
          </a:blip>
          <a:stretch>
            <a:fillRect/>
          </a:stretch>
        </p:blipFill>
        <p:spPr>
          <a:xfrm>
            <a:off x="2" y="1068425"/>
            <a:ext cx="9144000" cy="6858010"/>
          </a:xfrm>
          <a:prstGeom prst="rect">
            <a:avLst/>
          </a:prstGeom>
          <a:noFill/>
          <a:ln>
            <a:noFill/>
          </a:ln>
        </p:spPr>
      </p:pic>
      <p:sp>
        <p:nvSpPr>
          <p:cNvPr id="123" name="Google Shape;123;p22"/>
          <p:cNvSpPr txBox="1"/>
          <p:nvPr/>
        </p:nvSpPr>
        <p:spPr>
          <a:xfrm>
            <a:off x="5196300" y="1519950"/>
            <a:ext cx="3636000" cy="3512100"/>
          </a:xfrm>
          <a:prstGeom prst="rect">
            <a:avLst/>
          </a:prstGeom>
          <a:solidFill>
            <a:srgbClr val="FFFFFF"/>
          </a:solidFill>
          <a:ln cap="flat" cmpd="sng" w="76200">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001001001010001001010101000101010100101011101010110101010110101011010101</a:t>
            </a:r>
            <a:endParaRPr sz="2400"/>
          </a:p>
          <a:p>
            <a:pPr indent="0" lvl="0" marL="0" rtl="0" algn="l">
              <a:spcBef>
                <a:spcPts val="0"/>
              </a:spcBef>
              <a:spcAft>
                <a:spcPts val="0"/>
              </a:spcAft>
              <a:buNone/>
            </a:pPr>
            <a:r>
              <a:rPr lang="it" sz="2400">
                <a:solidFill>
                  <a:srgbClr val="FF0000"/>
                </a:solidFill>
              </a:rPr>
              <a:t>L'ordinateur:</a:t>
            </a:r>
            <a:r>
              <a:rPr lang="it" sz="2400">
                <a:solidFill>
                  <a:srgbClr val="FF0000"/>
                </a:solidFill>
              </a:rPr>
              <a:t> </a:t>
            </a:r>
            <a:r>
              <a:rPr lang="it" sz="2400"/>
              <a:t>11101010100101010101010101010101010101010101010</a:t>
            </a:r>
            <a:r>
              <a:rPr lang="it" sz="2400"/>
              <a:t>, cher Simon!</a:t>
            </a:r>
            <a:endParaRPr sz="2400"/>
          </a:p>
        </p:txBody>
      </p:sp>
      <p:sp>
        <p:nvSpPr>
          <p:cNvPr id="124" name="Google Shape;124;p22"/>
          <p:cNvSpPr/>
          <p:nvPr/>
        </p:nvSpPr>
        <p:spPr>
          <a:xfrm>
            <a:off x="3835800" y="3220800"/>
            <a:ext cx="1320000" cy="8400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txBox="1"/>
          <p:nvPr/>
        </p:nvSpPr>
        <p:spPr>
          <a:xfrm>
            <a:off x="6516000" y="216000"/>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700">
                <a:solidFill>
                  <a:srgbClr val="FF0000"/>
                </a:solidFill>
              </a:rPr>
              <a:t>*</a:t>
            </a:r>
            <a:r>
              <a:rPr lang="it" sz="1700">
                <a:solidFill>
                  <a:srgbClr val="FF0000"/>
                </a:solidFill>
              </a:rPr>
              <a:t>le “langage-machine”</a:t>
            </a:r>
            <a:endParaRPr sz="1700">
              <a:solidFill>
                <a:srgbClr val="FF0000"/>
              </a:solidFill>
            </a:endParaRPr>
          </a:p>
        </p:txBody>
      </p:sp>
      <p:sp>
        <p:nvSpPr>
          <p:cNvPr id="126" name="Google Shape;126;p22"/>
          <p:cNvSpPr txBox="1"/>
          <p:nvPr/>
        </p:nvSpPr>
        <p:spPr>
          <a:xfrm>
            <a:off x="192000" y="2625000"/>
            <a:ext cx="3636000" cy="2304000"/>
          </a:xfrm>
          <a:prstGeom prst="rect">
            <a:avLst/>
          </a:prstGeom>
          <a:solidFill>
            <a:srgbClr val="FFFFFF"/>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“Combien de fois le mot </a:t>
            </a:r>
            <a:r>
              <a:rPr i="1" lang="it" sz="2400"/>
              <a:t>goût</a:t>
            </a:r>
            <a:r>
              <a:rPr lang="it" sz="2400"/>
              <a:t> apparaît dans le passage?”</a:t>
            </a:r>
            <a:endParaRPr sz="2400"/>
          </a:p>
          <a:p>
            <a:pPr indent="0" lvl="0" marL="0" rtl="0" algn="l">
              <a:spcBef>
                <a:spcPts val="0"/>
              </a:spcBef>
              <a:spcAft>
                <a:spcPts val="0"/>
              </a:spcAft>
              <a:buNone/>
            </a:pPr>
            <a:r>
              <a:rPr lang="it" sz="2400">
                <a:solidFill>
                  <a:srgbClr val="FF0000"/>
                </a:solidFill>
              </a:rPr>
              <a:t>L'ordinateur: </a:t>
            </a:r>
            <a:r>
              <a:rPr lang="it" sz="2400"/>
              <a:t>“Il apparaît trois fois, cher Simon!”</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par>
                                <p:cTn fill="hold" nodeType="with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a:t>
            </a:r>
            <a:r>
              <a:rPr lang="it">
                <a:solidFill>
                  <a:srgbClr val="FF0000"/>
                </a:solidFill>
              </a:rPr>
              <a:t>Exploiter</a:t>
            </a:r>
            <a:endParaRPr>
              <a:solidFill>
                <a:srgbClr val="FF0000"/>
              </a:solidFill>
            </a:endParaRPr>
          </a:p>
        </p:txBody>
      </p:sp>
      <p:sp>
        <p:nvSpPr>
          <p:cNvPr id="132" name="Google Shape;132;p23"/>
          <p:cNvSpPr txBox="1"/>
          <p:nvPr/>
        </p:nvSpPr>
        <p:spPr>
          <a:xfrm>
            <a:off x="5280300" y="684000"/>
            <a:ext cx="3552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700">
                <a:solidFill>
                  <a:srgbClr val="666666"/>
                </a:solidFill>
              </a:rPr>
              <a:t>*Les langages de programmation!</a:t>
            </a:r>
            <a:endParaRPr sz="1700">
              <a:solidFill>
                <a:srgbClr val="666666"/>
              </a:solidFill>
            </a:endParaRPr>
          </a:p>
        </p:txBody>
      </p:sp>
      <p:sp>
        <p:nvSpPr>
          <p:cNvPr id="133" name="Google Shape;133;p23"/>
          <p:cNvSpPr txBox="1"/>
          <p:nvPr/>
        </p:nvSpPr>
        <p:spPr>
          <a:xfrm>
            <a:off x="311700" y="1363950"/>
            <a:ext cx="3636000" cy="3512100"/>
          </a:xfrm>
          <a:prstGeom prst="rect">
            <a:avLst/>
          </a:prstGeom>
          <a:solidFill>
            <a:srgbClr val="FFFFFF"/>
          </a:solidFill>
          <a:ln cap="flat" cmpd="sng" w="76200">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001001001010001001010101000101010100101011101010110101010110101011010101111010101001010101010101010101010101010101010100011010110100101011010101010101010110011 ?</a:t>
            </a:r>
            <a:endParaRPr sz="2400"/>
          </a:p>
        </p:txBody>
      </p:sp>
      <p:sp>
        <p:nvSpPr>
          <p:cNvPr id="134" name="Google Shape;134;p23"/>
          <p:cNvSpPr/>
          <p:nvPr/>
        </p:nvSpPr>
        <p:spPr>
          <a:xfrm>
            <a:off x="3835800" y="2916000"/>
            <a:ext cx="1320000" cy="840000"/>
          </a:xfrm>
          <a:prstGeom prst="rightArrow">
            <a:avLst>
              <a:gd fmla="val 50000" name="adj1"/>
              <a:gd fmla="val 50000" name="adj2"/>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5" name="Google Shape;135;p23"/>
          <p:cNvPicPr preferRelativeResize="0"/>
          <p:nvPr/>
        </p:nvPicPr>
        <p:blipFill>
          <a:blip r:embed="rId3">
            <a:alphaModFix/>
          </a:blip>
          <a:stretch>
            <a:fillRect/>
          </a:stretch>
        </p:blipFill>
        <p:spPr>
          <a:xfrm>
            <a:off x="5155800" y="1240050"/>
            <a:ext cx="3636000" cy="3636000"/>
          </a:xfrm>
          <a:prstGeom prst="rect">
            <a:avLst/>
          </a:prstGeom>
          <a:noFill/>
          <a:ln>
            <a:noFill/>
          </a:ln>
        </p:spPr>
      </p:pic>
      <p:sp>
        <p:nvSpPr>
          <p:cNvPr id="136" name="Google Shape;136;p23"/>
          <p:cNvSpPr txBox="1"/>
          <p:nvPr/>
        </p:nvSpPr>
        <p:spPr>
          <a:xfrm>
            <a:off x="3835800" y="3136200"/>
            <a:ext cx="3552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600"/>
              <a:t>*encodage!!</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a:t>
            </a:r>
            <a:r>
              <a:rPr lang="it">
                <a:solidFill>
                  <a:srgbClr val="FF0000"/>
                </a:solidFill>
              </a:rPr>
              <a:t>Exploiter</a:t>
            </a:r>
            <a:endParaRPr>
              <a:solidFill>
                <a:srgbClr val="FF0000"/>
              </a:solidFill>
            </a:endParaRPr>
          </a:p>
        </p:txBody>
      </p:sp>
      <p:sp>
        <p:nvSpPr>
          <p:cNvPr id="142" name="Google Shape;142;p24"/>
          <p:cNvSpPr txBox="1"/>
          <p:nvPr/>
        </p:nvSpPr>
        <p:spPr>
          <a:xfrm>
            <a:off x="5352000" y="144000"/>
            <a:ext cx="3048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700">
                <a:solidFill>
                  <a:srgbClr val="FF0000"/>
                </a:solidFill>
              </a:rPr>
              <a:t>*Langages de programmation de bas niveau</a:t>
            </a:r>
            <a:endParaRPr sz="1700">
              <a:solidFill>
                <a:srgbClr val="FF0000"/>
              </a:solidFill>
            </a:endParaRPr>
          </a:p>
        </p:txBody>
      </p:sp>
      <p:sp>
        <p:nvSpPr>
          <p:cNvPr id="143" name="Google Shape;143;p24"/>
          <p:cNvSpPr txBox="1"/>
          <p:nvPr/>
        </p:nvSpPr>
        <p:spPr>
          <a:xfrm>
            <a:off x="311700" y="1363950"/>
            <a:ext cx="3636000" cy="3512100"/>
          </a:xfrm>
          <a:prstGeom prst="rect">
            <a:avLst/>
          </a:prstGeom>
          <a:solidFill>
            <a:srgbClr val="FFFFFF"/>
          </a:solidFill>
          <a:ln cap="flat" cmpd="sng" w="76200">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001001001010001001010101000101010100101011101010110101010110101011010101111010101001010101010101010101010101010101010100011010110100101011010101010101010110011 ?</a:t>
            </a:r>
            <a:endParaRPr sz="2400"/>
          </a:p>
        </p:txBody>
      </p:sp>
      <p:pic>
        <p:nvPicPr>
          <p:cNvPr id="144" name="Google Shape;144;p24"/>
          <p:cNvPicPr preferRelativeResize="0"/>
          <p:nvPr/>
        </p:nvPicPr>
        <p:blipFill rotWithShape="1">
          <a:blip r:embed="rId3">
            <a:alphaModFix/>
          </a:blip>
          <a:srcRect b="6789" l="14573" r="0" t="19491"/>
          <a:stretch/>
        </p:blipFill>
        <p:spPr>
          <a:xfrm>
            <a:off x="4776000" y="756000"/>
            <a:ext cx="9003601" cy="4387500"/>
          </a:xfrm>
          <a:prstGeom prst="rect">
            <a:avLst/>
          </a:prstGeom>
          <a:noFill/>
          <a:ln>
            <a:noFill/>
          </a:ln>
        </p:spPr>
      </p:pic>
      <p:sp>
        <p:nvSpPr>
          <p:cNvPr id="145" name="Google Shape;145;p24"/>
          <p:cNvSpPr/>
          <p:nvPr/>
        </p:nvSpPr>
        <p:spPr>
          <a:xfrm>
            <a:off x="3835800" y="2916000"/>
            <a:ext cx="1320000" cy="840000"/>
          </a:xfrm>
          <a:prstGeom prst="rightArrow">
            <a:avLst>
              <a:gd fmla="val 50000" name="adj1"/>
              <a:gd fmla="val 50000" name="adj2"/>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txBox="1"/>
          <p:nvPr/>
        </p:nvSpPr>
        <p:spPr>
          <a:xfrm>
            <a:off x="7740000" y="4284000"/>
            <a:ext cx="1476000" cy="303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b="1" lang="it" sz="1700">
                <a:solidFill>
                  <a:schemeClr val="dk2"/>
                </a:solidFill>
              </a:rPr>
              <a:t>[</a:t>
            </a:r>
            <a:r>
              <a:rPr b="1" lang="it" sz="1700">
                <a:solidFill>
                  <a:schemeClr val="dk2"/>
                </a:solidFill>
              </a:rPr>
              <a:t>Assembly]</a:t>
            </a:r>
            <a:endParaRPr b="1" sz="17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3">
            <a:alphaModFix/>
          </a:blip>
          <a:srcRect b="14377" l="13171" r="0" t="47984"/>
          <a:stretch/>
        </p:blipFill>
        <p:spPr>
          <a:xfrm>
            <a:off x="4785109" y="1363950"/>
            <a:ext cx="12402493" cy="3036000"/>
          </a:xfrm>
          <a:prstGeom prst="rect">
            <a:avLst/>
          </a:prstGeom>
          <a:noFill/>
          <a:ln>
            <a:noFill/>
          </a:ln>
        </p:spPr>
      </p:pic>
      <p:sp>
        <p:nvSpPr>
          <p:cNvPr id="152" name="Google Shape;152;p2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a:t>
            </a:r>
            <a:r>
              <a:rPr lang="it">
                <a:solidFill>
                  <a:srgbClr val="FF0000"/>
                </a:solidFill>
              </a:rPr>
              <a:t>Exploiter</a:t>
            </a:r>
            <a:endParaRPr>
              <a:solidFill>
                <a:srgbClr val="FF0000"/>
              </a:solidFill>
            </a:endParaRPr>
          </a:p>
        </p:txBody>
      </p:sp>
      <p:sp>
        <p:nvSpPr>
          <p:cNvPr id="153" name="Google Shape;153;p25"/>
          <p:cNvSpPr txBox="1"/>
          <p:nvPr/>
        </p:nvSpPr>
        <p:spPr>
          <a:xfrm>
            <a:off x="5352000" y="144000"/>
            <a:ext cx="3048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700">
                <a:solidFill>
                  <a:srgbClr val="FF0000"/>
                </a:solidFill>
              </a:rPr>
              <a:t>*Langages de programmation de </a:t>
            </a:r>
            <a:r>
              <a:rPr lang="it" sz="1700">
                <a:solidFill>
                  <a:srgbClr val="FF0000"/>
                </a:solidFill>
              </a:rPr>
              <a:t>haut</a:t>
            </a:r>
            <a:r>
              <a:rPr lang="it" sz="1700">
                <a:solidFill>
                  <a:srgbClr val="FF0000"/>
                </a:solidFill>
              </a:rPr>
              <a:t> niveau</a:t>
            </a:r>
            <a:endParaRPr sz="1700">
              <a:solidFill>
                <a:srgbClr val="FF0000"/>
              </a:solidFill>
            </a:endParaRPr>
          </a:p>
        </p:txBody>
      </p:sp>
      <p:sp>
        <p:nvSpPr>
          <p:cNvPr id="154" name="Google Shape;154;p25"/>
          <p:cNvSpPr txBox="1"/>
          <p:nvPr/>
        </p:nvSpPr>
        <p:spPr>
          <a:xfrm>
            <a:off x="311700" y="1363950"/>
            <a:ext cx="3636000" cy="3512100"/>
          </a:xfrm>
          <a:prstGeom prst="rect">
            <a:avLst/>
          </a:prstGeom>
          <a:solidFill>
            <a:srgbClr val="FFFFFF"/>
          </a:solidFill>
          <a:ln cap="flat" cmpd="sng" w="76200">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001001001010001001010101000101010100101011101010110101010110101011010101111010101001010101010101010101010101010101010100011010110100101011010101010101010110011 ?</a:t>
            </a:r>
            <a:endParaRPr sz="2400"/>
          </a:p>
        </p:txBody>
      </p:sp>
      <p:sp>
        <p:nvSpPr>
          <p:cNvPr id="155" name="Google Shape;155;p25"/>
          <p:cNvSpPr/>
          <p:nvPr/>
        </p:nvSpPr>
        <p:spPr>
          <a:xfrm>
            <a:off x="3835800" y="2916000"/>
            <a:ext cx="1320000" cy="840000"/>
          </a:xfrm>
          <a:prstGeom prst="rightArrow">
            <a:avLst>
              <a:gd fmla="val 50000" name="adj1"/>
              <a:gd fmla="val 50000" name="adj2"/>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txBox="1"/>
          <p:nvPr/>
        </p:nvSpPr>
        <p:spPr>
          <a:xfrm>
            <a:off x="8633400" y="3704400"/>
            <a:ext cx="1476000" cy="303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b="1" lang="it" sz="1700">
                <a:solidFill>
                  <a:schemeClr val="dk2"/>
                </a:solidFill>
              </a:rPr>
              <a:t>[C]</a:t>
            </a:r>
            <a:endParaRPr b="1" sz="17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Les Langages de Programmation</a:t>
            </a:r>
            <a:endParaRPr/>
          </a:p>
        </p:txBody>
      </p:sp>
      <p:pic>
        <p:nvPicPr>
          <p:cNvPr id="162" name="Google Shape;162;p26"/>
          <p:cNvPicPr preferRelativeResize="0"/>
          <p:nvPr/>
        </p:nvPicPr>
        <p:blipFill>
          <a:blip r:embed="rId3">
            <a:alphaModFix/>
          </a:blip>
          <a:stretch>
            <a:fillRect/>
          </a:stretch>
        </p:blipFill>
        <p:spPr>
          <a:xfrm>
            <a:off x="1082437" y="1152476"/>
            <a:ext cx="6979126" cy="3751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Le L</a:t>
            </a:r>
            <a:r>
              <a:rPr lang="it"/>
              <a:t>angage</a:t>
            </a:r>
            <a:r>
              <a:rPr lang="it"/>
              <a:t> “R”</a:t>
            </a:r>
            <a:endParaRPr/>
          </a:p>
        </p:txBody>
      </p:sp>
      <p:sp>
        <p:nvSpPr>
          <p:cNvPr id="168" name="Google Shape;168;p27"/>
          <p:cNvSpPr txBox="1"/>
          <p:nvPr>
            <p:ph idx="1" type="body"/>
          </p:nvPr>
        </p:nvSpPr>
        <p:spPr>
          <a:xfrm>
            <a:off x="311700" y="1392000"/>
            <a:ext cx="8520600" cy="3177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000000"/>
              </a:buClr>
              <a:buSzPts val="2000"/>
              <a:buChar char="●"/>
            </a:pPr>
            <a:r>
              <a:rPr lang="it" sz="2000">
                <a:solidFill>
                  <a:srgbClr val="000000"/>
                </a:solidFill>
              </a:rPr>
              <a:t>Un langage de programmation pour l'analyse statistique et pour le graphisme</a:t>
            </a:r>
            <a:endParaRPr sz="2000">
              <a:solidFill>
                <a:srgbClr val="000000"/>
              </a:solidFill>
            </a:endParaRPr>
          </a:p>
          <a:p>
            <a:pPr indent="-355600" lvl="0" marL="457200" rtl="0" algn="l">
              <a:spcBef>
                <a:spcPts val="0"/>
              </a:spcBef>
              <a:spcAft>
                <a:spcPts val="0"/>
              </a:spcAft>
              <a:buClr>
                <a:srgbClr val="000000"/>
              </a:buClr>
              <a:buSzPts val="2000"/>
              <a:buChar char="●"/>
            </a:pPr>
            <a:r>
              <a:rPr lang="it" sz="2000">
                <a:solidFill>
                  <a:srgbClr val="000000"/>
                </a:solidFill>
              </a:rPr>
              <a:t>C’est un logiciel gratuit (licence GNU GPL)</a:t>
            </a:r>
            <a:endParaRPr sz="2000">
              <a:solidFill>
                <a:srgbClr val="000000"/>
              </a:solidFill>
            </a:endParaRPr>
          </a:p>
          <a:p>
            <a:pPr indent="-355600" lvl="0" marL="457200" rtl="0" algn="l">
              <a:spcBef>
                <a:spcPts val="0"/>
              </a:spcBef>
              <a:spcAft>
                <a:spcPts val="0"/>
              </a:spcAft>
              <a:buClr>
                <a:srgbClr val="000000"/>
              </a:buClr>
              <a:buSzPts val="2000"/>
              <a:buChar char="●"/>
            </a:pPr>
            <a:r>
              <a:rPr lang="it" sz="2000">
                <a:solidFill>
                  <a:srgbClr val="000000"/>
                </a:solidFill>
              </a:rPr>
              <a:t>Créé en 1995 par</a:t>
            </a:r>
            <a:endParaRPr sz="2000">
              <a:solidFill>
                <a:srgbClr val="000000"/>
              </a:solidFill>
            </a:endParaRPr>
          </a:p>
          <a:p>
            <a:pPr indent="-330200" lvl="1" marL="914400" rtl="0" algn="l">
              <a:spcBef>
                <a:spcPts val="0"/>
              </a:spcBef>
              <a:spcAft>
                <a:spcPts val="0"/>
              </a:spcAft>
              <a:buClr>
                <a:srgbClr val="000000"/>
              </a:buClr>
              <a:buSzPts val="1600"/>
              <a:buChar char="○"/>
            </a:pPr>
            <a:r>
              <a:rPr lang="it" sz="1600">
                <a:solidFill>
                  <a:srgbClr val="000000"/>
                </a:solidFill>
              </a:rPr>
              <a:t>Ross Ihaka (Nouvelle-Zélande)</a:t>
            </a:r>
            <a:endParaRPr sz="1600">
              <a:solidFill>
                <a:srgbClr val="000000"/>
              </a:solidFill>
            </a:endParaRPr>
          </a:p>
          <a:p>
            <a:pPr indent="-330200" lvl="1" marL="914400" rtl="0" algn="l">
              <a:spcBef>
                <a:spcPts val="0"/>
              </a:spcBef>
              <a:spcAft>
                <a:spcPts val="0"/>
              </a:spcAft>
              <a:buClr>
                <a:srgbClr val="000000"/>
              </a:buClr>
              <a:buSzPts val="1600"/>
              <a:buChar char="○"/>
            </a:pPr>
            <a:r>
              <a:rPr lang="it" sz="1600">
                <a:solidFill>
                  <a:srgbClr val="000000"/>
                </a:solidFill>
              </a:rPr>
              <a:t>et Robert Gentleman (Canada)</a:t>
            </a:r>
            <a:endParaRPr sz="1600">
              <a:solidFill>
                <a:srgbClr val="000000"/>
              </a:solidFill>
            </a:endParaRPr>
          </a:p>
          <a:p>
            <a:pPr indent="-355600" lvl="0" marL="457200" rtl="0" algn="l">
              <a:spcBef>
                <a:spcPts val="0"/>
              </a:spcBef>
              <a:spcAft>
                <a:spcPts val="0"/>
              </a:spcAft>
              <a:buClr>
                <a:srgbClr val="000000"/>
              </a:buClr>
              <a:buSzPts val="2000"/>
              <a:buChar char="●"/>
            </a:pPr>
            <a:r>
              <a:rPr lang="it" sz="2000">
                <a:solidFill>
                  <a:srgbClr val="000000"/>
                </a:solidFill>
              </a:rPr>
              <a:t>Le nom? Cfr. les initiales des créateurs</a:t>
            </a:r>
            <a:endParaRPr sz="20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Le Langage “R”</a:t>
            </a:r>
            <a:endParaRPr/>
          </a:p>
        </p:txBody>
      </p:sp>
      <p:pic>
        <p:nvPicPr>
          <p:cNvPr id="174" name="Google Shape;174;p28"/>
          <p:cNvPicPr preferRelativeResize="0"/>
          <p:nvPr/>
        </p:nvPicPr>
        <p:blipFill>
          <a:blip r:embed="rId3">
            <a:alphaModFix/>
          </a:blip>
          <a:stretch>
            <a:fillRect/>
          </a:stretch>
        </p:blipFill>
        <p:spPr>
          <a:xfrm>
            <a:off x="4020675" y="-18700"/>
            <a:ext cx="5123325" cy="5180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“RStudio” - L’interface graphique</a:t>
            </a:r>
            <a:endParaRPr/>
          </a:p>
        </p:txBody>
      </p:sp>
      <p:pic>
        <p:nvPicPr>
          <p:cNvPr id="180" name="Google Shape;180;p29"/>
          <p:cNvPicPr preferRelativeResize="0"/>
          <p:nvPr/>
        </p:nvPicPr>
        <p:blipFill>
          <a:blip r:embed="rId3">
            <a:alphaModFix/>
          </a:blip>
          <a:stretch>
            <a:fillRect/>
          </a:stretch>
        </p:blipFill>
        <p:spPr>
          <a:xfrm>
            <a:off x="1073594" y="1068425"/>
            <a:ext cx="6996818" cy="4075075"/>
          </a:xfrm>
          <a:prstGeom prst="rect">
            <a:avLst/>
          </a:prstGeom>
          <a:noFill/>
          <a:ln>
            <a:noFill/>
          </a:ln>
        </p:spPr>
      </p:pic>
      <p:sp>
        <p:nvSpPr>
          <p:cNvPr id="181" name="Google Shape;181;p29"/>
          <p:cNvSpPr txBox="1"/>
          <p:nvPr/>
        </p:nvSpPr>
        <p:spPr>
          <a:xfrm>
            <a:off x="1974000" y="2088000"/>
            <a:ext cx="5196000" cy="1572000"/>
          </a:xfrm>
          <a:prstGeom prst="rect">
            <a:avLst/>
          </a:prstGeom>
          <a:solidFill>
            <a:srgbClr val="FFFFFF"/>
          </a:solidFill>
          <a:ln cap="flat" cmpd="sng" w="762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3900">
                <a:latin typeface="Source Sans Pro"/>
                <a:ea typeface="Source Sans Pro"/>
                <a:cs typeface="Source Sans Pro"/>
                <a:sym typeface="Source Sans Pro"/>
              </a:rPr>
              <a:t>ouvrez RStudio Cloud!!!</a:t>
            </a:r>
            <a:endParaRPr sz="3900">
              <a:latin typeface="Source Sans Pro"/>
              <a:ea typeface="Source Sans Pro"/>
              <a:cs typeface="Source Sans Pro"/>
              <a:sym typeface="Source Sans Pro"/>
            </a:endParaRPr>
          </a:p>
          <a:p>
            <a:pPr indent="0" lvl="0" marL="0" rtl="0" algn="l">
              <a:spcBef>
                <a:spcPts val="0"/>
              </a:spcBef>
              <a:spcAft>
                <a:spcPts val="0"/>
              </a:spcAft>
              <a:buNone/>
            </a:pPr>
            <a:r>
              <a:rPr lang="it" sz="3900">
                <a:solidFill>
                  <a:srgbClr val="0000FF"/>
                </a:solidFill>
                <a:latin typeface="Source Sans Pro"/>
                <a:ea typeface="Source Sans Pro"/>
                <a:cs typeface="Source Sans Pro"/>
                <a:sym typeface="Source Sans Pro"/>
              </a:rPr>
              <a:t>https://rstudio.cloud/</a:t>
            </a:r>
            <a:endParaRPr sz="3900">
              <a:solidFill>
                <a:srgbClr val="0000FF"/>
              </a:solidFill>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t>
            </a:r>
            <a:r>
              <a:rPr lang="it"/>
              <a:t>es algorithmes</a:t>
            </a:r>
            <a:endParaRPr/>
          </a:p>
        </p:txBody>
      </p:sp>
      <p:sp>
        <p:nvSpPr>
          <p:cNvPr id="187" name="Google Shape;187;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000000"/>
                </a:solidFill>
              </a:rPr>
              <a:t>Origines:</a:t>
            </a:r>
            <a:br>
              <a:rPr lang="it">
                <a:solidFill>
                  <a:srgbClr val="000000"/>
                </a:solidFill>
              </a:rPr>
            </a:br>
            <a:r>
              <a:rPr lang="it">
                <a:solidFill>
                  <a:srgbClr val="000000"/>
                </a:solidFill>
              </a:rPr>
              <a:t>- le mot latin </a:t>
            </a:r>
            <a:r>
              <a:rPr i="1" lang="it">
                <a:solidFill>
                  <a:srgbClr val="000000"/>
                </a:solidFill>
              </a:rPr>
              <a:t>algorismus</a:t>
            </a:r>
            <a:r>
              <a:rPr lang="it">
                <a:solidFill>
                  <a:srgbClr val="000000"/>
                </a:solidFill>
              </a:rPr>
              <a:t> (Latinisation du nom d'Al-Khwarizmi, grand mathématicien de Perse au VIIIe siècle)</a:t>
            </a:r>
            <a:br>
              <a:rPr lang="it">
                <a:solidFill>
                  <a:srgbClr val="000000"/>
                </a:solidFill>
              </a:rPr>
            </a:br>
            <a:r>
              <a:rPr lang="it">
                <a:solidFill>
                  <a:srgbClr val="000000"/>
                </a:solidFill>
              </a:rPr>
              <a:t>- et le mot grec </a:t>
            </a:r>
            <a:r>
              <a:rPr i="1" lang="it">
                <a:solidFill>
                  <a:srgbClr val="000000"/>
                </a:solidFill>
              </a:rPr>
              <a:t>arithmos</a:t>
            </a:r>
            <a:r>
              <a:rPr lang="it">
                <a:solidFill>
                  <a:srgbClr val="000000"/>
                </a:solidFill>
              </a:rPr>
              <a:t>, qui signifie nombre</a:t>
            </a:r>
            <a:endParaRPr>
              <a:solidFill>
                <a:srgbClr val="000000"/>
              </a:solidFill>
            </a:endParaRPr>
          </a:p>
        </p:txBody>
      </p:sp>
      <p:sp>
        <p:nvSpPr>
          <p:cNvPr id="188" name="Google Shape;188;p30"/>
          <p:cNvSpPr/>
          <p:nvPr/>
        </p:nvSpPr>
        <p:spPr>
          <a:xfrm>
            <a:off x="1372800" y="3048000"/>
            <a:ext cx="1824000" cy="14160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2300"/>
              <a:t>Input</a:t>
            </a:r>
            <a:endParaRPr sz="2300"/>
          </a:p>
        </p:txBody>
      </p:sp>
      <p:sp>
        <p:nvSpPr>
          <p:cNvPr id="189" name="Google Shape;189;p30"/>
          <p:cNvSpPr/>
          <p:nvPr/>
        </p:nvSpPr>
        <p:spPr>
          <a:xfrm>
            <a:off x="3196800" y="3081000"/>
            <a:ext cx="2736000" cy="13500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3300"/>
              <a:t>algorithme</a:t>
            </a:r>
            <a:endParaRPr sz="3300"/>
          </a:p>
        </p:txBody>
      </p:sp>
      <p:sp>
        <p:nvSpPr>
          <p:cNvPr id="190" name="Google Shape;190;p30"/>
          <p:cNvSpPr/>
          <p:nvPr/>
        </p:nvSpPr>
        <p:spPr>
          <a:xfrm>
            <a:off x="5932800" y="3048000"/>
            <a:ext cx="1824000" cy="14160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2300"/>
              <a:t>Out</a:t>
            </a:r>
            <a:r>
              <a:rPr lang="it" sz="2300"/>
              <a:t>put</a:t>
            </a:r>
            <a:endParaRPr sz="23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Les algorithmes</a:t>
            </a:r>
            <a:endParaRPr/>
          </a:p>
        </p:txBody>
      </p:sp>
      <p:sp>
        <p:nvSpPr>
          <p:cNvPr id="196" name="Google Shape;196;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000000"/>
                </a:solidFill>
              </a:rPr>
              <a:t>Exemple</a:t>
            </a:r>
            <a:r>
              <a:rPr lang="it">
                <a:solidFill>
                  <a:srgbClr val="000000"/>
                </a:solidFill>
              </a:rPr>
              <a:t>:</a:t>
            </a:r>
            <a:br>
              <a:rPr lang="it">
                <a:solidFill>
                  <a:srgbClr val="000000"/>
                </a:solidFill>
              </a:rPr>
            </a:br>
            <a:r>
              <a:rPr lang="it">
                <a:solidFill>
                  <a:srgbClr val="000000"/>
                </a:solidFill>
              </a:rPr>
              <a:t>- </a:t>
            </a:r>
            <a:r>
              <a:rPr lang="it">
                <a:solidFill>
                  <a:srgbClr val="000000"/>
                </a:solidFill>
              </a:rPr>
              <a:t>Combien de fois le mot “goût” apparaît dans </a:t>
            </a:r>
            <a:r>
              <a:rPr i="1" lang="it">
                <a:solidFill>
                  <a:srgbClr val="000000"/>
                </a:solidFill>
              </a:rPr>
              <a:t>Sur la lecture </a:t>
            </a:r>
            <a:r>
              <a:rPr lang="it">
                <a:solidFill>
                  <a:srgbClr val="000000"/>
                </a:solidFill>
              </a:rPr>
              <a:t>de Marcel Proust?</a:t>
            </a:r>
            <a:endParaRPr>
              <a:solidFill>
                <a:srgbClr val="000000"/>
              </a:solidFill>
            </a:endParaRPr>
          </a:p>
        </p:txBody>
      </p:sp>
      <p:pic>
        <p:nvPicPr>
          <p:cNvPr id="197" name="Google Shape;197;p31"/>
          <p:cNvPicPr preferRelativeResize="0"/>
          <p:nvPr/>
        </p:nvPicPr>
        <p:blipFill>
          <a:blip r:embed="rId3">
            <a:alphaModFix/>
          </a:blip>
          <a:stretch>
            <a:fillRect/>
          </a:stretch>
        </p:blipFill>
        <p:spPr>
          <a:xfrm>
            <a:off x="130850" y="2305025"/>
            <a:ext cx="1398424" cy="2657302"/>
          </a:xfrm>
          <a:prstGeom prst="rect">
            <a:avLst/>
          </a:prstGeom>
          <a:noFill/>
          <a:ln>
            <a:noFill/>
          </a:ln>
        </p:spPr>
      </p:pic>
      <p:sp>
        <p:nvSpPr>
          <p:cNvPr id="198" name="Google Shape;198;p31"/>
          <p:cNvSpPr/>
          <p:nvPr/>
        </p:nvSpPr>
        <p:spPr>
          <a:xfrm>
            <a:off x="1372800" y="3048000"/>
            <a:ext cx="1824000" cy="14160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2300"/>
              <a:t>Input</a:t>
            </a:r>
            <a:endParaRPr sz="2300"/>
          </a:p>
        </p:txBody>
      </p:sp>
      <p:sp>
        <p:nvSpPr>
          <p:cNvPr id="199" name="Google Shape;199;p31"/>
          <p:cNvSpPr/>
          <p:nvPr/>
        </p:nvSpPr>
        <p:spPr>
          <a:xfrm>
            <a:off x="3196800" y="3081000"/>
            <a:ext cx="2736000" cy="13500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3300"/>
              <a:t>algorithme</a:t>
            </a:r>
            <a:endParaRPr sz="3300"/>
          </a:p>
        </p:txBody>
      </p:sp>
      <p:sp>
        <p:nvSpPr>
          <p:cNvPr id="200" name="Google Shape;200;p31"/>
          <p:cNvSpPr/>
          <p:nvPr/>
        </p:nvSpPr>
        <p:spPr>
          <a:xfrm>
            <a:off x="5932800" y="3048000"/>
            <a:ext cx="1824000" cy="1416000"/>
          </a:xfrm>
          <a:prstGeom prst="rightArrow">
            <a:avLst>
              <a:gd fmla="val 50000" name="adj1"/>
              <a:gd fmla="val 50000" name="adj2"/>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2300"/>
              <a:t>Output</a:t>
            </a:r>
            <a:endParaRPr sz="2300"/>
          </a:p>
        </p:txBody>
      </p:sp>
      <p:sp>
        <p:nvSpPr>
          <p:cNvPr id="201" name="Google Shape;201;p31"/>
          <p:cNvSpPr txBox="1"/>
          <p:nvPr/>
        </p:nvSpPr>
        <p:spPr>
          <a:xfrm>
            <a:off x="7826100" y="3150900"/>
            <a:ext cx="1006200" cy="12102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6000">
                <a:solidFill>
                  <a:srgbClr val="FF0000"/>
                </a:solidFill>
                <a:latin typeface="Source Sans Pro"/>
                <a:ea typeface="Source Sans Pro"/>
                <a:cs typeface="Source Sans Pro"/>
                <a:sym typeface="Source Sans Pro"/>
              </a:rPr>
              <a:t>12</a:t>
            </a:r>
            <a:endParaRPr sz="6000">
              <a:solidFill>
                <a:srgbClr val="FF0000"/>
              </a:solidFill>
              <a:latin typeface="Source Sans Pro"/>
              <a:ea typeface="Source Sans Pro"/>
              <a:cs typeface="Source Sans Pro"/>
              <a:sym typeface="Source Sans Pro"/>
            </a:endParaRPr>
          </a:p>
        </p:txBody>
      </p:sp>
      <p:pic>
        <p:nvPicPr>
          <p:cNvPr id="202" name="Google Shape;202;p31"/>
          <p:cNvPicPr preferRelativeResize="0"/>
          <p:nvPr/>
        </p:nvPicPr>
        <p:blipFill rotWithShape="1">
          <a:blip r:embed="rId4">
            <a:alphaModFix/>
          </a:blip>
          <a:srcRect b="14377" l="13171" r="62968" t="47984"/>
          <a:stretch/>
        </p:blipFill>
        <p:spPr>
          <a:xfrm>
            <a:off x="3206600" y="2516400"/>
            <a:ext cx="2736000" cy="2437150"/>
          </a:xfrm>
          <a:prstGeom prst="rect">
            <a:avLst/>
          </a:prstGeom>
          <a:noFill/>
          <a:ln>
            <a:noFill/>
          </a:ln>
        </p:spPr>
      </p:pic>
      <p:pic>
        <p:nvPicPr>
          <p:cNvPr id="203" name="Google Shape;203;p31"/>
          <p:cNvPicPr preferRelativeResize="0"/>
          <p:nvPr/>
        </p:nvPicPr>
        <p:blipFill rotWithShape="1">
          <a:blip r:embed="rId5">
            <a:alphaModFix/>
          </a:blip>
          <a:srcRect b="48244" l="14574" r="64590" t="19696"/>
          <a:stretch/>
        </p:blipFill>
        <p:spPr>
          <a:xfrm>
            <a:off x="3206600" y="2516400"/>
            <a:ext cx="2805020" cy="2437150"/>
          </a:xfrm>
          <a:prstGeom prst="rect">
            <a:avLst/>
          </a:prstGeom>
          <a:noFill/>
          <a:ln>
            <a:noFill/>
          </a:ln>
        </p:spPr>
      </p:pic>
      <p:pic>
        <p:nvPicPr>
          <p:cNvPr id="204" name="Google Shape;204;p31"/>
          <p:cNvPicPr preferRelativeResize="0"/>
          <p:nvPr/>
        </p:nvPicPr>
        <p:blipFill rotWithShape="1">
          <a:blip r:embed="rId6">
            <a:alphaModFix/>
          </a:blip>
          <a:srcRect b="15933" l="5848" r="49092" t="32403"/>
          <a:stretch/>
        </p:blipFill>
        <p:spPr>
          <a:xfrm>
            <a:off x="2247630" y="2516400"/>
            <a:ext cx="3763994" cy="2437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 </a:t>
            </a:r>
            <a:r>
              <a:rPr lang="it"/>
              <a:t>vs. Exploiter (ou: Programmer)</a:t>
            </a:r>
            <a:endParaRPr/>
          </a:p>
        </p:txBody>
      </p:sp>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1600"/>
              </a:spcBef>
              <a:spcAft>
                <a:spcPts val="0"/>
              </a:spcAft>
              <a:buNone/>
            </a:pPr>
            <a:r>
              <a:t/>
            </a:r>
            <a:endParaRPr>
              <a:solidFill>
                <a:srgbClr val="000000"/>
              </a:solidFill>
            </a:endParaRPr>
          </a:p>
          <a:p>
            <a:pPr indent="0" lvl="0" marL="0" rtl="0" algn="ctr">
              <a:spcBef>
                <a:spcPts val="1600"/>
              </a:spcBef>
              <a:spcAft>
                <a:spcPts val="0"/>
              </a:spcAft>
              <a:buNone/>
            </a:pPr>
            <a:r>
              <a:rPr lang="it">
                <a:solidFill>
                  <a:srgbClr val="000000"/>
                </a:solidFill>
              </a:rPr>
              <a:t>Deux </a:t>
            </a:r>
            <a:r>
              <a:rPr lang="it">
                <a:solidFill>
                  <a:srgbClr val="FF0000"/>
                </a:solidFill>
              </a:rPr>
              <a:t>approches linguistiques</a:t>
            </a:r>
            <a:r>
              <a:rPr lang="it">
                <a:solidFill>
                  <a:srgbClr val="000000"/>
                </a:solidFill>
              </a:rPr>
              <a:t> pour </a:t>
            </a:r>
            <a:r>
              <a:rPr lang="it">
                <a:solidFill>
                  <a:srgbClr val="000000"/>
                </a:solidFill>
              </a:rPr>
              <a:t>opérer</a:t>
            </a:r>
            <a:r>
              <a:rPr lang="it">
                <a:solidFill>
                  <a:srgbClr val="000000"/>
                </a:solidFill>
              </a:rPr>
              <a:t> avec le texte dans l’ordinateur</a:t>
            </a:r>
            <a:endParaRPr>
              <a:solidFill>
                <a:srgbClr val="000000"/>
              </a:solidFill>
            </a:endParaRPr>
          </a:p>
          <a:p>
            <a:pPr indent="0" lvl="0" marL="0" rtl="0" algn="ctr">
              <a:spcBef>
                <a:spcPts val="1600"/>
              </a:spcBef>
              <a:spcAft>
                <a:spcPts val="1600"/>
              </a:spcAft>
              <a:buNone/>
            </a:pPr>
            <a:r>
              <a:rPr lang="it">
                <a:solidFill>
                  <a:srgbClr val="000000"/>
                </a:solidFill>
              </a:rPr>
              <a:t>...</a:t>
            </a:r>
            <a:r>
              <a:rPr lang="it">
                <a:solidFill>
                  <a:srgbClr val="000000"/>
                </a:solidFill>
              </a:rPr>
              <a:t>de deux manières différentes</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311700" y="445025"/>
            <a:ext cx="25485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Les “Flowcharts” </a:t>
            </a:r>
            <a:r>
              <a:rPr lang="it" sz="2200"/>
              <a:t>(Organigrammes)</a:t>
            </a:r>
            <a:endParaRPr sz="2200"/>
          </a:p>
        </p:txBody>
      </p:sp>
      <p:pic>
        <p:nvPicPr>
          <p:cNvPr id="210" name="Google Shape;210;p32"/>
          <p:cNvPicPr preferRelativeResize="0"/>
          <p:nvPr/>
        </p:nvPicPr>
        <p:blipFill>
          <a:blip r:embed="rId3">
            <a:alphaModFix/>
          </a:blip>
          <a:stretch>
            <a:fillRect/>
          </a:stretch>
        </p:blipFill>
        <p:spPr>
          <a:xfrm>
            <a:off x="2860111" y="0"/>
            <a:ext cx="6283879" cy="5143501"/>
          </a:xfrm>
          <a:prstGeom prst="rect">
            <a:avLst/>
          </a:prstGeom>
          <a:noFill/>
          <a:ln>
            <a:noFill/>
          </a:ln>
        </p:spPr>
      </p:pic>
      <p:sp>
        <p:nvSpPr>
          <p:cNvPr id="211" name="Google Shape;211;p32"/>
          <p:cNvSpPr txBox="1"/>
          <p:nvPr/>
        </p:nvSpPr>
        <p:spPr>
          <a:xfrm>
            <a:off x="988100" y="4512000"/>
            <a:ext cx="1872000" cy="5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latin typeface="Source Sans Pro"/>
                <a:ea typeface="Source Sans Pro"/>
                <a:cs typeface="Source Sans Pro"/>
                <a:sym typeface="Source Sans Pro"/>
              </a:rPr>
              <a:t>(source: Peroni, 2019)</a:t>
            </a:r>
            <a:endParaRPr>
              <a:solidFill>
                <a:srgbClr val="FF0000"/>
              </a:solidFill>
              <a:latin typeface="Source Sans Pro"/>
              <a:ea typeface="Source Sans Pro"/>
              <a:cs typeface="Source Sans Pro"/>
              <a:sym typeface="Source Sans Pr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it"/>
              <a:t>L’algorithme “goût”</a:t>
            </a:r>
            <a:endParaRPr/>
          </a:p>
        </p:txBody>
      </p:sp>
      <p:sp>
        <p:nvSpPr>
          <p:cNvPr id="217" name="Google Shape;217;p33"/>
          <p:cNvSpPr/>
          <p:nvPr/>
        </p:nvSpPr>
        <p:spPr>
          <a:xfrm>
            <a:off x="405000" y="1437213"/>
            <a:ext cx="1320000" cy="912000"/>
          </a:xfrm>
          <a:prstGeom prst="roundRect">
            <a:avLst>
              <a:gd fmla="val 40594"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2600"/>
              <a:t>Start</a:t>
            </a:r>
            <a:endParaRPr sz="2600"/>
          </a:p>
        </p:txBody>
      </p:sp>
      <p:sp>
        <p:nvSpPr>
          <p:cNvPr id="218" name="Google Shape;218;p33"/>
          <p:cNvSpPr/>
          <p:nvPr/>
        </p:nvSpPr>
        <p:spPr>
          <a:xfrm>
            <a:off x="7493100" y="3972000"/>
            <a:ext cx="1320000" cy="912000"/>
          </a:xfrm>
          <a:prstGeom prst="roundRect">
            <a:avLst>
              <a:gd fmla="val 40594"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2600"/>
              <a:t>End</a:t>
            </a:r>
            <a:endParaRPr sz="2600"/>
          </a:p>
        </p:txBody>
      </p:sp>
      <p:sp>
        <p:nvSpPr>
          <p:cNvPr id="219" name="Google Shape;219;p33"/>
          <p:cNvSpPr/>
          <p:nvPr/>
        </p:nvSpPr>
        <p:spPr>
          <a:xfrm>
            <a:off x="311700" y="2718025"/>
            <a:ext cx="1320000" cy="852000"/>
          </a:xfrm>
          <a:prstGeom prst="parallelogram">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Input: l</a:t>
            </a:r>
            <a:r>
              <a:rPr lang="it"/>
              <a:t>e texte de Proust</a:t>
            </a:r>
            <a:endParaRPr/>
          </a:p>
        </p:txBody>
      </p:sp>
      <p:sp>
        <p:nvSpPr>
          <p:cNvPr id="220" name="Google Shape;220;p33"/>
          <p:cNvSpPr/>
          <p:nvPr/>
        </p:nvSpPr>
        <p:spPr>
          <a:xfrm>
            <a:off x="7580400" y="2718000"/>
            <a:ext cx="1320000" cy="852000"/>
          </a:xfrm>
          <a:prstGeom prst="parallelogram">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Out</a:t>
            </a:r>
            <a:r>
              <a:rPr lang="it"/>
              <a:t>put: </a:t>
            </a:r>
            <a:r>
              <a:rPr lang="it">
                <a:solidFill>
                  <a:schemeClr val="dk2"/>
                </a:solidFill>
              </a:rPr>
              <a:t>nombre de goût </a:t>
            </a:r>
            <a:endParaRPr/>
          </a:p>
        </p:txBody>
      </p:sp>
      <p:cxnSp>
        <p:nvCxnSpPr>
          <p:cNvPr id="221" name="Google Shape;221;p33"/>
          <p:cNvCxnSpPr>
            <a:stCxn id="217" idx="2"/>
            <a:endCxn id="219" idx="1"/>
          </p:cNvCxnSpPr>
          <p:nvPr/>
        </p:nvCxnSpPr>
        <p:spPr>
          <a:xfrm>
            <a:off x="1065000" y="2349213"/>
            <a:ext cx="13200" cy="368700"/>
          </a:xfrm>
          <a:prstGeom prst="straightConnector1">
            <a:avLst/>
          </a:prstGeom>
          <a:noFill/>
          <a:ln cap="flat" cmpd="sng" w="9525">
            <a:solidFill>
              <a:schemeClr val="dk2"/>
            </a:solidFill>
            <a:prstDash val="solid"/>
            <a:round/>
            <a:headEnd len="med" w="med" type="none"/>
            <a:tailEnd len="med" w="med" type="triangle"/>
          </a:ln>
        </p:spPr>
      </p:cxnSp>
      <p:cxnSp>
        <p:nvCxnSpPr>
          <p:cNvPr id="222" name="Google Shape;222;p33"/>
          <p:cNvCxnSpPr>
            <a:stCxn id="220" idx="3"/>
            <a:endCxn id="218" idx="0"/>
          </p:cNvCxnSpPr>
          <p:nvPr/>
        </p:nvCxnSpPr>
        <p:spPr>
          <a:xfrm>
            <a:off x="8133900" y="3570000"/>
            <a:ext cx="19200" cy="402000"/>
          </a:xfrm>
          <a:prstGeom prst="straightConnector1">
            <a:avLst/>
          </a:prstGeom>
          <a:noFill/>
          <a:ln cap="flat" cmpd="sng" w="9525">
            <a:solidFill>
              <a:schemeClr val="dk2"/>
            </a:solidFill>
            <a:prstDash val="solid"/>
            <a:round/>
            <a:headEnd len="med" w="med" type="none"/>
            <a:tailEnd len="med" w="med" type="triangle"/>
          </a:ln>
        </p:spPr>
      </p:cxnSp>
      <p:cxnSp>
        <p:nvCxnSpPr>
          <p:cNvPr id="223" name="Google Shape;223;p33"/>
          <p:cNvCxnSpPr>
            <a:stCxn id="219" idx="2"/>
            <a:endCxn id="224" idx="1"/>
          </p:cNvCxnSpPr>
          <p:nvPr/>
        </p:nvCxnSpPr>
        <p:spPr>
          <a:xfrm>
            <a:off x="1525200" y="3144025"/>
            <a:ext cx="488700" cy="0"/>
          </a:xfrm>
          <a:prstGeom prst="straightConnector1">
            <a:avLst/>
          </a:prstGeom>
          <a:noFill/>
          <a:ln cap="flat" cmpd="sng" w="9525">
            <a:solidFill>
              <a:schemeClr val="dk2"/>
            </a:solidFill>
            <a:prstDash val="solid"/>
            <a:round/>
            <a:headEnd len="med" w="med" type="none"/>
            <a:tailEnd len="med" w="med" type="triangle"/>
          </a:ln>
        </p:spPr>
      </p:cxnSp>
      <p:sp>
        <p:nvSpPr>
          <p:cNvPr id="225" name="Google Shape;225;p33"/>
          <p:cNvSpPr/>
          <p:nvPr/>
        </p:nvSpPr>
        <p:spPr>
          <a:xfrm>
            <a:off x="5905425" y="2421000"/>
            <a:ext cx="1528500" cy="1452000"/>
          </a:xfrm>
          <a:prstGeom prst="diamond">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t>est-it “goût”?</a:t>
            </a:r>
            <a:endParaRPr/>
          </a:p>
        </p:txBody>
      </p:sp>
      <p:cxnSp>
        <p:nvCxnSpPr>
          <p:cNvPr id="226" name="Google Shape;226;p33"/>
          <p:cNvCxnSpPr>
            <a:stCxn id="227" idx="3"/>
            <a:endCxn id="225" idx="1"/>
          </p:cNvCxnSpPr>
          <p:nvPr/>
        </p:nvCxnSpPr>
        <p:spPr>
          <a:xfrm>
            <a:off x="5561400" y="3144000"/>
            <a:ext cx="344100" cy="3000"/>
          </a:xfrm>
          <a:prstGeom prst="straightConnector1">
            <a:avLst/>
          </a:prstGeom>
          <a:noFill/>
          <a:ln cap="flat" cmpd="sng" w="9525">
            <a:solidFill>
              <a:schemeClr val="dk2"/>
            </a:solidFill>
            <a:prstDash val="solid"/>
            <a:round/>
            <a:headEnd len="med" w="med" type="none"/>
            <a:tailEnd len="med" w="med" type="triangle"/>
          </a:ln>
        </p:spPr>
      </p:cxnSp>
      <p:cxnSp>
        <p:nvCxnSpPr>
          <p:cNvPr id="228" name="Google Shape;228;p33"/>
          <p:cNvCxnSpPr>
            <a:stCxn id="225" idx="3"/>
            <a:endCxn id="220" idx="5"/>
          </p:cNvCxnSpPr>
          <p:nvPr/>
        </p:nvCxnSpPr>
        <p:spPr>
          <a:xfrm flipH="1" rot="10800000">
            <a:off x="7433925" y="3144000"/>
            <a:ext cx="252900" cy="3000"/>
          </a:xfrm>
          <a:prstGeom prst="straightConnector1">
            <a:avLst/>
          </a:prstGeom>
          <a:noFill/>
          <a:ln cap="flat" cmpd="sng" w="9525">
            <a:solidFill>
              <a:schemeClr val="dk2"/>
            </a:solidFill>
            <a:prstDash val="solid"/>
            <a:round/>
            <a:headEnd len="med" w="med" type="none"/>
            <a:tailEnd len="med" w="med" type="triangle"/>
          </a:ln>
        </p:spPr>
      </p:cxnSp>
      <p:cxnSp>
        <p:nvCxnSpPr>
          <p:cNvPr id="229" name="Google Shape;229;p33"/>
          <p:cNvCxnSpPr>
            <a:stCxn id="224" idx="3"/>
            <a:endCxn id="227" idx="1"/>
          </p:cNvCxnSpPr>
          <p:nvPr/>
        </p:nvCxnSpPr>
        <p:spPr>
          <a:xfrm>
            <a:off x="3688875" y="3144000"/>
            <a:ext cx="344100" cy="0"/>
          </a:xfrm>
          <a:prstGeom prst="straightConnector1">
            <a:avLst/>
          </a:prstGeom>
          <a:noFill/>
          <a:ln cap="flat" cmpd="sng" w="9525">
            <a:solidFill>
              <a:schemeClr val="dk2"/>
            </a:solidFill>
            <a:prstDash val="solid"/>
            <a:round/>
            <a:headEnd len="med" w="med" type="none"/>
            <a:tailEnd len="med" w="med" type="triangle"/>
          </a:ln>
        </p:spPr>
      </p:cxnSp>
      <p:cxnSp>
        <p:nvCxnSpPr>
          <p:cNvPr id="230" name="Google Shape;230;p33"/>
          <p:cNvCxnSpPr>
            <a:stCxn id="225" idx="0"/>
          </p:cNvCxnSpPr>
          <p:nvPr/>
        </p:nvCxnSpPr>
        <p:spPr>
          <a:xfrm rot="10800000">
            <a:off x="6660075" y="2040000"/>
            <a:ext cx="9600" cy="381000"/>
          </a:xfrm>
          <a:prstGeom prst="straightConnector1">
            <a:avLst/>
          </a:prstGeom>
          <a:noFill/>
          <a:ln cap="flat" cmpd="sng" w="9525">
            <a:solidFill>
              <a:schemeClr val="dk2"/>
            </a:solidFill>
            <a:prstDash val="solid"/>
            <a:round/>
            <a:headEnd len="med" w="med" type="none"/>
            <a:tailEnd len="med" w="med" type="triangle"/>
          </a:ln>
        </p:spPr>
      </p:cxnSp>
      <p:sp>
        <p:nvSpPr>
          <p:cNvPr id="231" name="Google Shape;231;p33"/>
          <p:cNvSpPr/>
          <p:nvPr/>
        </p:nvSpPr>
        <p:spPr>
          <a:xfrm>
            <a:off x="5905425" y="1474563"/>
            <a:ext cx="1528500" cy="577800"/>
          </a:xfrm>
          <a:prstGeom prst="roundRect">
            <a:avLst>
              <a:gd fmla="val 18848"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solidFill>
                  <a:schemeClr val="dk2"/>
                </a:solidFill>
              </a:rPr>
              <a:t>nombre de </a:t>
            </a:r>
            <a:r>
              <a:rPr lang="it">
                <a:solidFill>
                  <a:schemeClr val="dk2"/>
                </a:solidFill>
              </a:rPr>
              <a:t>goût</a:t>
            </a:r>
            <a:r>
              <a:rPr lang="it">
                <a:solidFill>
                  <a:schemeClr val="dk2"/>
                </a:solidFill>
              </a:rPr>
              <a:t> +1</a:t>
            </a:r>
            <a:endParaRPr sz="2200"/>
          </a:p>
        </p:txBody>
      </p:sp>
      <p:sp>
        <p:nvSpPr>
          <p:cNvPr id="232" name="Google Shape;232;p33"/>
          <p:cNvSpPr txBox="1"/>
          <p:nvPr/>
        </p:nvSpPr>
        <p:spPr>
          <a:xfrm>
            <a:off x="6216600" y="1969950"/>
            <a:ext cx="4434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latin typeface="Source Sans Pro"/>
                <a:ea typeface="Source Sans Pro"/>
                <a:cs typeface="Source Sans Pro"/>
                <a:sym typeface="Source Sans Pro"/>
              </a:rPr>
              <a:t>oui</a:t>
            </a:r>
            <a:endParaRPr>
              <a:latin typeface="Source Sans Pro"/>
              <a:ea typeface="Source Sans Pro"/>
              <a:cs typeface="Source Sans Pro"/>
              <a:sym typeface="Source Sans Pro"/>
            </a:endParaRPr>
          </a:p>
        </p:txBody>
      </p:sp>
      <p:sp>
        <p:nvSpPr>
          <p:cNvPr id="233" name="Google Shape;233;p33"/>
          <p:cNvSpPr/>
          <p:nvPr/>
        </p:nvSpPr>
        <p:spPr>
          <a:xfrm>
            <a:off x="5900625" y="4139088"/>
            <a:ext cx="1528500" cy="577800"/>
          </a:xfrm>
          <a:prstGeom prst="roundRect">
            <a:avLst>
              <a:gd fmla="val 18848"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a:solidFill>
                  <a:schemeClr val="dk2"/>
                </a:solidFill>
              </a:rPr>
              <a:t>ne rien faire</a:t>
            </a:r>
            <a:endParaRPr sz="2200"/>
          </a:p>
        </p:txBody>
      </p:sp>
      <p:sp>
        <p:nvSpPr>
          <p:cNvPr id="234" name="Google Shape;234;p33"/>
          <p:cNvSpPr txBox="1"/>
          <p:nvPr/>
        </p:nvSpPr>
        <p:spPr>
          <a:xfrm>
            <a:off x="6171300" y="3821700"/>
            <a:ext cx="4887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latin typeface="Source Sans Pro"/>
                <a:ea typeface="Source Sans Pro"/>
                <a:cs typeface="Source Sans Pro"/>
                <a:sym typeface="Source Sans Pro"/>
              </a:rPr>
              <a:t>non</a:t>
            </a:r>
            <a:endParaRPr>
              <a:latin typeface="Source Sans Pro"/>
              <a:ea typeface="Source Sans Pro"/>
              <a:cs typeface="Source Sans Pro"/>
              <a:sym typeface="Source Sans Pro"/>
            </a:endParaRPr>
          </a:p>
        </p:txBody>
      </p:sp>
      <p:cxnSp>
        <p:nvCxnSpPr>
          <p:cNvPr id="235" name="Google Shape;235;p33"/>
          <p:cNvCxnSpPr>
            <a:stCxn id="225" idx="2"/>
            <a:endCxn id="233" idx="0"/>
          </p:cNvCxnSpPr>
          <p:nvPr/>
        </p:nvCxnSpPr>
        <p:spPr>
          <a:xfrm flipH="1">
            <a:off x="6664875" y="3873000"/>
            <a:ext cx="4800" cy="266100"/>
          </a:xfrm>
          <a:prstGeom prst="straightConnector1">
            <a:avLst/>
          </a:prstGeom>
          <a:noFill/>
          <a:ln cap="flat" cmpd="sng" w="9525">
            <a:solidFill>
              <a:schemeClr val="dk2"/>
            </a:solidFill>
            <a:prstDash val="solid"/>
            <a:round/>
            <a:headEnd len="med" w="med" type="none"/>
            <a:tailEnd len="med" w="med" type="triangle"/>
          </a:ln>
        </p:spPr>
      </p:cxnSp>
      <p:sp>
        <p:nvSpPr>
          <p:cNvPr id="224" name="Google Shape;224;p33"/>
          <p:cNvSpPr/>
          <p:nvPr/>
        </p:nvSpPr>
        <p:spPr>
          <a:xfrm>
            <a:off x="2013975" y="2688000"/>
            <a:ext cx="1674900" cy="912000"/>
          </a:xfrm>
          <a:prstGeom prst="roundRect">
            <a:avLst>
              <a:gd fmla="val 18848"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1800"/>
              <a:t>diviser le texte en mots</a:t>
            </a:r>
            <a:endParaRPr sz="1800"/>
          </a:p>
        </p:txBody>
      </p:sp>
      <p:sp>
        <p:nvSpPr>
          <p:cNvPr id="227" name="Google Shape;227;p33"/>
          <p:cNvSpPr/>
          <p:nvPr/>
        </p:nvSpPr>
        <p:spPr>
          <a:xfrm>
            <a:off x="4032900" y="2688000"/>
            <a:ext cx="1528500" cy="912000"/>
          </a:xfrm>
          <a:prstGeom prst="roundRect">
            <a:avLst>
              <a:gd fmla="val 18848"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sz="2000"/>
              <a:t>lire chaque mot</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Computational Thinking </a:t>
            </a:r>
            <a:br>
              <a:rPr lang="it"/>
            </a:br>
            <a:r>
              <a:rPr lang="it"/>
              <a:t>(la pensée informatique)</a:t>
            </a:r>
            <a:endParaRPr/>
          </a:p>
        </p:txBody>
      </p:sp>
      <p:sp>
        <p:nvSpPr>
          <p:cNvPr id="241" name="Google Shape;241;p34"/>
          <p:cNvSpPr txBox="1"/>
          <p:nvPr>
            <p:ph idx="1" type="body"/>
          </p:nvPr>
        </p:nvSpPr>
        <p:spPr>
          <a:xfrm>
            <a:off x="261400" y="1403400"/>
            <a:ext cx="8520600" cy="29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rgbClr val="000000"/>
              </a:solidFill>
            </a:endParaRPr>
          </a:p>
          <a:p>
            <a:pPr indent="0" lvl="0" marL="0" rtl="0" algn="ctr">
              <a:spcBef>
                <a:spcPts val="1600"/>
              </a:spcBef>
              <a:spcAft>
                <a:spcPts val="1600"/>
              </a:spcAft>
              <a:buNone/>
            </a:pPr>
            <a:r>
              <a:rPr lang="it">
                <a:solidFill>
                  <a:srgbClr val="000000"/>
                </a:solidFill>
              </a:rPr>
              <a:t>“C</a:t>
            </a:r>
            <a:r>
              <a:rPr lang="it">
                <a:solidFill>
                  <a:srgbClr val="000000"/>
                </a:solidFill>
              </a:rPr>
              <a:t>omputational thinking is the thought processes that are involved when we formulate a problem and express the solution by using a language that a computer [...] can understand and execute” (Peroni 2019)</a:t>
            </a:r>
            <a:endParaRPr>
              <a:solidFill>
                <a:srgbClr val="000000"/>
              </a:solidFill>
            </a:endParaRPr>
          </a:p>
        </p:txBody>
      </p:sp>
      <p:pic>
        <p:nvPicPr>
          <p:cNvPr id="242" name="Google Shape;242;p34"/>
          <p:cNvPicPr preferRelativeResize="0"/>
          <p:nvPr/>
        </p:nvPicPr>
        <p:blipFill>
          <a:blip r:embed="rId3">
            <a:alphaModFix/>
          </a:blip>
          <a:stretch>
            <a:fillRect/>
          </a:stretch>
        </p:blipFill>
        <p:spPr>
          <a:xfrm>
            <a:off x="17859" y="3000000"/>
            <a:ext cx="9108280" cy="5143500"/>
          </a:xfrm>
          <a:prstGeom prst="rect">
            <a:avLst/>
          </a:prstGeom>
          <a:noFill/>
          <a:ln>
            <a:noFill/>
          </a:ln>
        </p:spPr>
      </p:pic>
      <p:sp>
        <p:nvSpPr>
          <p:cNvPr id="243" name="Google Shape;243;p34"/>
          <p:cNvSpPr txBox="1"/>
          <p:nvPr/>
        </p:nvSpPr>
        <p:spPr>
          <a:xfrm>
            <a:off x="6024000" y="3792000"/>
            <a:ext cx="2616000" cy="372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1600">
                <a:solidFill>
                  <a:srgbClr val="0000FF"/>
                </a:solidFill>
              </a:rPr>
              <a:t>https://comp-think.github.io/</a:t>
            </a:r>
            <a:endParaRPr sz="1600">
              <a:solidFill>
                <a:srgbClr val="0000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3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L’algorithme “goût”</a:t>
            </a:r>
            <a:endParaRPr/>
          </a:p>
        </p:txBody>
      </p:sp>
      <p:sp>
        <p:nvSpPr>
          <p:cNvPr id="249" name="Google Shape;249;p35"/>
          <p:cNvSpPr txBox="1"/>
          <p:nvPr/>
        </p:nvSpPr>
        <p:spPr>
          <a:xfrm>
            <a:off x="1974000" y="1433750"/>
            <a:ext cx="5196000" cy="3256800"/>
          </a:xfrm>
          <a:prstGeom prst="rect">
            <a:avLst/>
          </a:prstGeom>
          <a:solidFill>
            <a:srgbClr val="FFFFFF"/>
          </a:solidFill>
          <a:ln cap="flat" cmpd="sng" w="762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3900">
                <a:latin typeface="Source Sans Pro"/>
                <a:ea typeface="Source Sans Pro"/>
                <a:cs typeface="Source Sans Pro"/>
                <a:sym typeface="Source Sans Pro"/>
              </a:rPr>
              <a:t>ouvrez RStudio Cloud!!!</a:t>
            </a:r>
            <a:endParaRPr sz="3900">
              <a:latin typeface="Source Sans Pro"/>
              <a:ea typeface="Source Sans Pro"/>
              <a:cs typeface="Source Sans Pro"/>
              <a:sym typeface="Source Sans Pro"/>
            </a:endParaRPr>
          </a:p>
          <a:p>
            <a:pPr indent="0" lvl="0" marL="0" rtl="0" algn="l">
              <a:spcBef>
                <a:spcPts val="0"/>
              </a:spcBef>
              <a:spcAft>
                <a:spcPts val="0"/>
              </a:spcAft>
              <a:buNone/>
            </a:pPr>
            <a:r>
              <a:rPr lang="it" sz="3900">
                <a:solidFill>
                  <a:srgbClr val="0000FF"/>
                </a:solidFill>
                <a:latin typeface="Source Sans Pro"/>
                <a:ea typeface="Source Sans Pro"/>
                <a:cs typeface="Source Sans Pro"/>
                <a:sym typeface="Source Sans Pro"/>
              </a:rPr>
              <a:t>https://rstudio.cloud/</a:t>
            </a:r>
            <a:endParaRPr sz="3900">
              <a:solidFill>
                <a:srgbClr val="0000FF"/>
              </a:solidFill>
              <a:latin typeface="Source Sans Pro"/>
              <a:ea typeface="Source Sans Pro"/>
              <a:cs typeface="Source Sans Pro"/>
              <a:sym typeface="Source Sans Pro"/>
            </a:endParaRPr>
          </a:p>
          <a:p>
            <a:pPr indent="0" lvl="0" marL="0" rtl="0" algn="l">
              <a:spcBef>
                <a:spcPts val="0"/>
              </a:spcBef>
              <a:spcAft>
                <a:spcPts val="0"/>
              </a:spcAft>
              <a:buNone/>
            </a:pPr>
            <a:r>
              <a:rPr lang="it" sz="3900">
                <a:latin typeface="Source Sans Pro"/>
                <a:ea typeface="Source Sans Pro"/>
                <a:cs typeface="Source Sans Pro"/>
                <a:sym typeface="Source Sans Pro"/>
              </a:rPr>
              <a:t>et téléchargez le texte de Github</a:t>
            </a:r>
            <a:endParaRPr sz="3900">
              <a:latin typeface="Source Sans Pro"/>
              <a:ea typeface="Source Sans Pro"/>
              <a:cs typeface="Source Sans Pro"/>
              <a:sym typeface="Source Sans Pro"/>
            </a:endParaRPr>
          </a:p>
          <a:p>
            <a:pPr indent="0" lvl="0" marL="0" rtl="0" algn="l">
              <a:spcBef>
                <a:spcPts val="0"/>
              </a:spcBef>
              <a:spcAft>
                <a:spcPts val="0"/>
              </a:spcAft>
              <a:buNone/>
            </a:pPr>
            <a:r>
              <a:rPr lang="it" sz="3900">
                <a:solidFill>
                  <a:srgbClr val="0000FF"/>
                </a:solidFill>
                <a:latin typeface="Source Sans Pro"/>
                <a:ea typeface="Source Sans Pro"/>
                <a:cs typeface="Source Sans Pro"/>
                <a:sym typeface="Source Sans Pro"/>
              </a:rPr>
              <a:t>(bit.ly/EnExDiR)</a:t>
            </a:r>
            <a:endParaRPr sz="3900">
              <a:solidFill>
                <a:srgbClr val="0000FF"/>
              </a:solidFill>
              <a:latin typeface="Source Sans Pro"/>
              <a:ea typeface="Source Sans Pro"/>
              <a:cs typeface="Source Sans Pro"/>
              <a:sym typeface="Source Sans Pr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it"/>
              <a:t>L</a:t>
            </a:r>
            <a:r>
              <a:rPr lang="it"/>
              <a:t>a pensée informatique dans les études littéraires </a:t>
            </a:r>
            <a:r>
              <a:rPr lang="it">
                <a:solidFill>
                  <a:srgbClr val="FF0000"/>
                </a:solidFill>
              </a:rPr>
              <a:t>(Opérationnaliser)</a:t>
            </a:r>
            <a:endParaRPr>
              <a:solidFill>
                <a:srgbClr val="FF0000"/>
              </a:solidFill>
            </a:endParaRPr>
          </a:p>
        </p:txBody>
      </p:sp>
      <p:sp>
        <p:nvSpPr>
          <p:cNvPr id="255" name="Google Shape;255;p36"/>
          <p:cNvSpPr txBox="1"/>
          <p:nvPr>
            <p:ph idx="1" type="body"/>
          </p:nvPr>
        </p:nvSpPr>
        <p:spPr>
          <a:xfrm>
            <a:off x="311700" y="1734675"/>
            <a:ext cx="3914100" cy="283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a:t>
            </a:r>
            <a:r>
              <a:rPr lang="it"/>
              <a:t>It describes the process whereby concepts are transformed into a series of operations—which, in their turn, allow to measure all sorts of objects. Operationalizing means building a bridge from concepts to measurement, and then to the world. In our case: from the concepts of literary theory, through some form of quantification, to literary texts.” (Moretti 2013, 3)</a:t>
            </a:r>
            <a:endParaRPr/>
          </a:p>
        </p:txBody>
      </p:sp>
      <p:pic>
        <p:nvPicPr>
          <p:cNvPr id="256" name="Google Shape;256;p36"/>
          <p:cNvPicPr preferRelativeResize="0"/>
          <p:nvPr/>
        </p:nvPicPr>
        <p:blipFill>
          <a:blip r:embed="rId3">
            <a:alphaModFix/>
          </a:blip>
          <a:stretch>
            <a:fillRect/>
          </a:stretch>
        </p:blipFill>
        <p:spPr>
          <a:xfrm>
            <a:off x="4708553" y="1734674"/>
            <a:ext cx="4305022" cy="31920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 pensée informatique dans les études littéraires </a:t>
            </a:r>
            <a:r>
              <a:rPr lang="it">
                <a:solidFill>
                  <a:srgbClr val="FF0000"/>
                </a:solidFill>
              </a:rPr>
              <a:t>(Modéliser)</a:t>
            </a:r>
            <a:endParaRPr/>
          </a:p>
        </p:txBody>
      </p:sp>
      <p:sp>
        <p:nvSpPr>
          <p:cNvPr id="262" name="Google Shape;262;p37"/>
          <p:cNvSpPr txBox="1"/>
          <p:nvPr>
            <p:ph idx="1" type="body"/>
          </p:nvPr>
        </p:nvSpPr>
        <p:spPr>
          <a:xfrm>
            <a:off x="311700" y="1734675"/>
            <a:ext cx="5828400" cy="283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a:t>
            </a:r>
            <a:r>
              <a:rPr lang="it"/>
              <a:t>Since a model defines a relationship between variables, a mode of inquiry founded on models can study relationships rather than isolated facts. Instead of starting with, say, the frequency of connective words, quantitative literary research now starts with social evidence about things that really interest readers of literature--like audience, genre, character, and gender. [...] Numbers enter the picture not as an objective foundation for meaning somewhere outside history but as a way to establish comparative relationships</a:t>
            </a:r>
            <a:r>
              <a:rPr lang="it"/>
              <a:t>” (Underwood 2019)</a:t>
            </a:r>
            <a:endParaRPr/>
          </a:p>
        </p:txBody>
      </p:sp>
      <p:pic>
        <p:nvPicPr>
          <p:cNvPr id="263" name="Google Shape;263;p37"/>
          <p:cNvPicPr preferRelativeResize="0"/>
          <p:nvPr/>
        </p:nvPicPr>
        <p:blipFill>
          <a:blip r:embed="rId3">
            <a:alphaModFix/>
          </a:blip>
          <a:stretch>
            <a:fillRect/>
          </a:stretch>
        </p:blipFill>
        <p:spPr>
          <a:xfrm>
            <a:off x="6444675" y="1068425"/>
            <a:ext cx="2609256" cy="4033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Exploiter</a:t>
            </a:r>
            <a:endParaRPr/>
          </a:p>
        </p:txBody>
      </p:sp>
      <p:sp>
        <p:nvSpPr>
          <p:cNvPr id="71" name="Google Shape;71;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a:t>
            </a:r>
            <a:r>
              <a:rPr lang="it"/>
              <a:t>Je laisse les gens de goût faire de leur chambre l’image même de leur goût et la remplir seulement de choses qu’il puisse approuver. Pour moi,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avenue de la Gare, sur le Port ou place de l’Église – dans un de ces hôtels de province aux longs corridors froids où le vent du dehors lutte avec succès contre les efforts du calorifère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Encoder</a:t>
            </a:r>
            <a:r>
              <a:rPr lang="it"/>
              <a:t> vs. Exploiter</a:t>
            </a:r>
            <a:r>
              <a:rPr lang="it"/>
              <a:t> </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“Je laisse les gens de goût faire de leur chambre l’image même de leur goût et la remplir seulement de choses qu’il puisse approuver. </a:t>
            </a:r>
            <a:r>
              <a:rPr lang="it">
                <a:solidFill>
                  <a:srgbClr val="FF0000"/>
                </a:solidFill>
              </a:rPr>
              <a:t>&lt;italique&gt;</a:t>
            </a:r>
            <a:r>
              <a:rPr lang="it"/>
              <a:t>Pour moi</a:t>
            </a:r>
            <a:r>
              <a:rPr lang="it">
                <a:solidFill>
                  <a:srgbClr val="FF0000"/>
                </a:solidFill>
              </a:rPr>
              <a:t>&lt;/italique&gt;</a:t>
            </a:r>
            <a:r>
              <a:rPr lang="it"/>
              <a:t>,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avenue de la Gare, sur le Port ou place de l’Église – dans un de ces hôtels de province aux longs corridors froids où le vent du dehors lutte avec succès contre les efforts du calorifère [...]”</a:t>
            </a:r>
            <a:endParaRPr/>
          </a:p>
        </p:txBody>
      </p:sp>
      <p:sp>
        <p:nvSpPr>
          <p:cNvPr id="78" name="Google Shape;78;p16"/>
          <p:cNvSpPr txBox="1"/>
          <p:nvPr/>
        </p:nvSpPr>
        <p:spPr>
          <a:xfrm>
            <a:off x="5747425" y="4388575"/>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la </a:t>
            </a:r>
            <a:r>
              <a:rPr lang="it">
                <a:solidFill>
                  <a:srgbClr val="FF0000"/>
                </a:solidFill>
              </a:rPr>
              <a:t>mise en page</a:t>
            </a:r>
            <a:endParaRPr>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Encoder</a:t>
            </a:r>
            <a:r>
              <a:rPr lang="it"/>
              <a:t> vs. Exploiter</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“Je laisse les gens de goût faire de leur chambre l’image même de leur goût et la remplir seulement de choses qu’il puisse approuver. </a:t>
            </a:r>
            <a:r>
              <a:rPr i="1" lang="it">
                <a:solidFill>
                  <a:srgbClr val="FF0000"/>
                </a:solidFill>
              </a:rPr>
              <a:t>Pour moi</a:t>
            </a:r>
            <a:r>
              <a:rPr lang="it"/>
              <a:t>,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avenue de la Gare, sur le Port ou place de l’Église – dans un de ces hôtels de province aux longs corridors froids où le vent du dehors lutte avec succès contre les efforts du calorifère [...]”</a:t>
            </a:r>
            <a:endParaRPr/>
          </a:p>
        </p:txBody>
      </p:sp>
      <p:sp>
        <p:nvSpPr>
          <p:cNvPr id="85" name="Google Shape;85;p17"/>
          <p:cNvSpPr txBox="1"/>
          <p:nvPr/>
        </p:nvSpPr>
        <p:spPr>
          <a:xfrm>
            <a:off x="5747425" y="4388575"/>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la mise en page</a:t>
            </a:r>
            <a:endParaRPr>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Encoder</a:t>
            </a:r>
            <a:r>
              <a:rPr lang="it"/>
              <a:t> vs. Exploiter</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“Je laisse les gens de goût faire de leur chambre l’image même de leur goût et la remplir seulement de choses qu’il puisse approuver. Pour moi,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t>
            </a:r>
            <a:r>
              <a:rPr lang="it">
                <a:solidFill>
                  <a:srgbClr val="FF0000"/>
                </a:solidFill>
              </a:rPr>
              <a:t>&lt;</a:t>
            </a:r>
            <a:r>
              <a:rPr lang="it">
                <a:solidFill>
                  <a:srgbClr val="FF0000"/>
                </a:solidFill>
              </a:rPr>
              <a:t>nom_de_lieu</a:t>
            </a:r>
            <a:r>
              <a:rPr lang="it">
                <a:solidFill>
                  <a:srgbClr val="FF0000"/>
                </a:solidFill>
              </a:rPr>
              <a:t>&gt;</a:t>
            </a:r>
            <a:r>
              <a:rPr lang="it"/>
              <a:t>avenue de la Gare</a:t>
            </a:r>
            <a:r>
              <a:rPr lang="it">
                <a:solidFill>
                  <a:srgbClr val="FF0000"/>
                </a:solidFill>
              </a:rPr>
              <a:t>&lt;/nom_de_lieu&gt;</a:t>
            </a:r>
            <a:r>
              <a:rPr lang="it"/>
              <a:t>, sur le Port ou </a:t>
            </a:r>
            <a:r>
              <a:rPr lang="it">
                <a:solidFill>
                  <a:srgbClr val="FF0000"/>
                </a:solidFill>
              </a:rPr>
              <a:t>&lt;nom_de_lieu&gt;</a:t>
            </a:r>
            <a:r>
              <a:rPr lang="it"/>
              <a:t>place de l’Église</a:t>
            </a:r>
            <a:r>
              <a:rPr lang="it">
                <a:solidFill>
                  <a:srgbClr val="FF0000"/>
                </a:solidFill>
              </a:rPr>
              <a:t>&lt;/nom_de_lieu&gt;</a:t>
            </a:r>
            <a:r>
              <a:rPr lang="it"/>
              <a:t> – dans un de ces hôtels de province aux longs corridors froids où le vent du dehors lutte avec succès contre les efforts du calorifère [...]”</a:t>
            </a:r>
            <a:endParaRPr/>
          </a:p>
        </p:txBody>
      </p:sp>
      <p:sp>
        <p:nvSpPr>
          <p:cNvPr id="92" name="Google Shape;92;p18"/>
          <p:cNvSpPr txBox="1"/>
          <p:nvPr/>
        </p:nvSpPr>
        <p:spPr>
          <a:xfrm>
            <a:off x="5747425" y="4388575"/>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a:t>
            </a:r>
            <a:r>
              <a:rPr lang="it">
                <a:solidFill>
                  <a:srgbClr val="FF0000"/>
                </a:solidFill>
              </a:rPr>
              <a:t>ajouter des informations sémantiques</a:t>
            </a:r>
            <a:endParaRPr>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Encoder</a:t>
            </a:r>
            <a:r>
              <a:rPr lang="it"/>
              <a:t> vs. Exploiter</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a:t>
            </a:r>
            <a:r>
              <a:rPr lang="it">
                <a:solidFill>
                  <a:srgbClr val="FF0000"/>
                </a:solidFill>
              </a:rPr>
              <a:t>&lt;référence nom=“Marcel Proust”&gt;</a:t>
            </a:r>
            <a:r>
              <a:rPr lang="it"/>
              <a:t>Je</a:t>
            </a:r>
            <a:r>
              <a:rPr lang="it">
                <a:solidFill>
                  <a:srgbClr val="FF0000"/>
                </a:solidFill>
              </a:rPr>
              <a:t>&lt;/référence&gt;</a:t>
            </a:r>
            <a:r>
              <a:rPr lang="it"/>
              <a:t> laisse les gens de goût faire de leur chambre l’image même de leur goût et la remplir seulement de choses qu’il puisse approuver. Pour moi,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t>
            </a:r>
            <a:r>
              <a:rPr lang="it">
                <a:solidFill>
                  <a:srgbClr val="FF0000"/>
                </a:solidFill>
              </a:rPr>
              <a:t>&lt;</a:t>
            </a:r>
            <a:r>
              <a:rPr lang="it">
                <a:solidFill>
                  <a:srgbClr val="FF0000"/>
                </a:solidFill>
              </a:rPr>
              <a:t>nom_de_lieu</a:t>
            </a:r>
            <a:r>
              <a:rPr lang="it">
                <a:solidFill>
                  <a:srgbClr val="FF0000"/>
                </a:solidFill>
              </a:rPr>
              <a:t> position=“44.724952;8.865432”&gt;</a:t>
            </a:r>
            <a:r>
              <a:rPr lang="it"/>
              <a:t>avenue de la Gare</a:t>
            </a:r>
            <a:r>
              <a:rPr lang="it">
                <a:solidFill>
                  <a:srgbClr val="FF0000"/>
                </a:solidFill>
              </a:rPr>
              <a:t>&lt;/</a:t>
            </a:r>
            <a:r>
              <a:rPr lang="it">
                <a:solidFill>
                  <a:srgbClr val="FF0000"/>
                </a:solidFill>
              </a:rPr>
              <a:t>nom_de_lieu</a:t>
            </a:r>
            <a:r>
              <a:rPr lang="it">
                <a:solidFill>
                  <a:srgbClr val="FF0000"/>
                </a:solidFill>
              </a:rPr>
              <a:t>&gt;</a:t>
            </a:r>
            <a:r>
              <a:rPr lang="it"/>
              <a:t>, sur le Port ou </a:t>
            </a:r>
            <a:r>
              <a:rPr lang="it">
                <a:solidFill>
                  <a:srgbClr val="FF0000"/>
                </a:solidFill>
              </a:rPr>
              <a:t>&lt;</a:t>
            </a:r>
            <a:r>
              <a:rPr lang="it">
                <a:solidFill>
                  <a:srgbClr val="FF0000"/>
                </a:solidFill>
              </a:rPr>
              <a:t>nom_de_lieu</a:t>
            </a:r>
            <a:r>
              <a:rPr lang="it">
                <a:solidFill>
                  <a:srgbClr val="FF0000"/>
                </a:solidFill>
              </a:rPr>
              <a:t> </a:t>
            </a:r>
            <a:r>
              <a:rPr lang="it">
                <a:solidFill>
                  <a:srgbClr val="FF0000"/>
                </a:solidFill>
              </a:rPr>
              <a:t>position=“33.134554;5.667452”</a:t>
            </a:r>
            <a:r>
              <a:rPr lang="it">
                <a:solidFill>
                  <a:srgbClr val="FF0000"/>
                </a:solidFill>
              </a:rPr>
              <a:t>&gt;</a:t>
            </a:r>
            <a:r>
              <a:rPr lang="it"/>
              <a:t>place de l’Église</a:t>
            </a:r>
            <a:r>
              <a:rPr lang="it">
                <a:solidFill>
                  <a:srgbClr val="FF0000"/>
                </a:solidFill>
              </a:rPr>
              <a:t>&lt;/</a:t>
            </a:r>
            <a:r>
              <a:rPr lang="it">
                <a:solidFill>
                  <a:srgbClr val="FF0000"/>
                </a:solidFill>
              </a:rPr>
              <a:t>nom_de_lieu</a:t>
            </a:r>
            <a:r>
              <a:rPr lang="it">
                <a:solidFill>
                  <a:srgbClr val="FF0000"/>
                </a:solidFill>
              </a:rPr>
              <a:t>&gt;</a:t>
            </a:r>
            <a:r>
              <a:rPr lang="it"/>
              <a:t> – dans un de ces hôtels de province aux longs corridors froids où le vent du dehors lutte avec succès contre les efforts du calorifère [...]”</a:t>
            </a:r>
            <a:endParaRPr/>
          </a:p>
        </p:txBody>
      </p:sp>
      <p:sp>
        <p:nvSpPr>
          <p:cNvPr id="99" name="Google Shape;99;p19"/>
          <p:cNvSpPr txBox="1"/>
          <p:nvPr/>
        </p:nvSpPr>
        <p:spPr>
          <a:xfrm>
            <a:off x="5747425" y="4388575"/>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ajouter des informations sémantiques (détaillées)</a:t>
            </a:r>
            <a:endParaRPr>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Encoder</a:t>
            </a:r>
            <a:r>
              <a:rPr lang="it"/>
              <a:t> vs. Exploiter</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000000"/>
                </a:solidFill>
              </a:rPr>
              <a:t>&lt;Mon_texte title=“Sur la lecture de Marcel Proust”&gt;</a:t>
            </a:r>
            <a:br>
              <a:rPr lang="it">
                <a:solidFill>
                  <a:srgbClr val="000000"/>
                </a:solidFill>
              </a:rPr>
            </a:br>
            <a:r>
              <a:rPr lang="it">
                <a:solidFill>
                  <a:srgbClr val="000000"/>
                </a:solidFill>
              </a:rPr>
              <a:t>	&lt;Introduction abs= “où Proust parle de...”&gt;</a:t>
            </a:r>
            <a:br>
              <a:rPr lang="it">
                <a:solidFill>
                  <a:srgbClr val="000000"/>
                </a:solidFill>
              </a:rPr>
            </a:br>
            <a:r>
              <a:rPr lang="it">
                <a:solidFill>
                  <a:srgbClr val="000000"/>
                </a:solidFill>
              </a:rPr>
              <a:t>		&lt;premier paragraphe&gt;</a:t>
            </a:r>
            <a:br>
              <a:rPr lang="it">
                <a:solidFill>
                  <a:srgbClr val="000000"/>
                </a:solidFill>
              </a:rPr>
            </a:br>
            <a:r>
              <a:rPr lang="it">
                <a:solidFill>
                  <a:srgbClr val="000000"/>
                </a:solidFill>
              </a:rPr>
              <a:t>		</a:t>
            </a:r>
            <a:r>
              <a:rPr lang="it">
                <a:solidFill>
                  <a:srgbClr val="000000"/>
                </a:solidFill>
              </a:rPr>
              <a:t>&lt;deuxième paragraphe&gt;</a:t>
            </a:r>
            <a:br>
              <a:rPr lang="it">
                <a:solidFill>
                  <a:srgbClr val="000000"/>
                </a:solidFill>
              </a:rPr>
            </a:br>
            <a:r>
              <a:rPr lang="it">
                <a:solidFill>
                  <a:srgbClr val="000000"/>
                </a:solidFill>
              </a:rPr>
              <a:t>		…</a:t>
            </a:r>
            <a:br>
              <a:rPr lang="it">
                <a:solidFill>
                  <a:srgbClr val="000000"/>
                </a:solidFill>
              </a:rPr>
            </a:br>
            <a:r>
              <a:rPr lang="it">
                <a:solidFill>
                  <a:srgbClr val="000000"/>
                </a:solidFill>
              </a:rPr>
              <a:t>	&lt;Première partie abs=“où Proust parle encore de...”&gt;</a:t>
            </a:r>
            <a:br>
              <a:rPr lang="it">
                <a:solidFill>
                  <a:srgbClr val="000000"/>
                </a:solidFill>
              </a:rPr>
            </a:br>
            <a:r>
              <a:rPr lang="it">
                <a:solidFill>
                  <a:srgbClr val="000000"/>
                </a:solidFill>
              </a:rPr>
              <a:t>		&lt;premier paragraphe&gt;</a:t>
            </a:r>
            <a:br>
              <a:rPr lang="it">
                <a:solidFill>
                  <a:srgbClr val="000000"/>
                </a:solidFill>
              </a:rPr>
            </a:br>
            <a:r>
              <a:rPr lang="it">
                <a:solidFill>
                  <a:srgbClr val="000000"/>
                </a:solidFill>
              </a:rPr>
              <a:t>		&lt;deuxième paragraphe&gt;</a:t>
            </a:r>
            <a:br>
              <a:rPr lang="it">
                <a:solidFill>
                  <a:srgbClr val="000000"/>
                </a:solidFill>
              </a:rPr>
            </a:br>
            <a:r>
              <a:rPr lang="it">
                <a:solidFill>
                  <a:srgbClr val="000000"/>
                </a:solidFill>
              </a:rPr>
              <a:t>		…</a:t>
            </a:r>
            <a:br>
              <a:rPr lang="it">
                <a:solidFill>
                  <a:srgbClr val="000000"/>
                </a:solidFill>
              </a:rPr>
            </a:br>
            <a:endParaRPr>
              <a:solidFill>
                <a:srgbClr val="000000"/>
              </a:solidFill>
            </a:endParaRPr>
          </a:p>
        </p:txBody>
      </p:sp>
      <p:sp>
        <p:nvSpPr>
          <p:cNvPr id="106" name="Google Shape;106;p20"/>
          <p:cNvSpPr txBox="1"/>
          <p:nvPr/>
        </p:nvSpPr>
        <p:spPr>
          <a:xfrm>
            <a:off x="5747425" y="4388575"/>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a:t>
            </a:r>
            <a:r>
              <a:rPr lang="it">
                <a:solidFill>
                  <a:srgbClr val="FF0000"/>
                </a:solidFill>
              </a:rPr>
              <a:t>modéliser le texte</a:t>
            </a:r>
            <a:endParaRPr>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000000"/>
                </a:solidFill>
              </a:rPr>
              <a:t>Encoder</a:t>
            </a:r>
            <a:r>
              <a:rPr lang="it"/>
              <a:t> vs. </a:t>
            </a:r>
            <a:r>
              <a:rPr lang="it">
                <a:solidFill>
                  <a:srgbClr val="FF0000"/>
                </a:solidFill>
              </a:rPr>
              <a:t>Exploiter </a:t>
            </a:r>
            <a:r>
              <a:rPr lang="it">
                <a:solidFill>
                  <a:srgbClr val="FF0000"/>
                </a:solidFill>
              </a:rPr>
              <a:t>(ou: Programmer)</a:t>
            </a:r>
            <a:endParaRPr>
              <a:solidFill>
                <a:srgbClr val="FF0000"/>
              </a:solidFill>
            </a:endParaRPr>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“Je laisse les gens de goût faire de leur chambre l’image même de leur goût et la remplir seulement de choses qu’il puisse approuver. Pour moi, je ne me sens vivre et penser que dans une chambre où tout est la création et le langage de vies profondément différentes de la mienne, d’un goût opposé au mien, où je ne retrouve rien de ma pensée consciente, où mon imagination s’exalte en se sentant plongée au sein du non-moi ; je ne me sens heureux qu’en mettant le pied – avenue de la Gare, sur le Port ou place de l’Église – dans un de ces hôtels de province aux longs corridors froids où le vent du dehors lutte avec succès contre les efforts du calorifère [...]”</a:t>
            </a:r>
            <a:endParaRPr/>
          </a:p>
        </p:txBody>
      </p:sp>
      <p:pic>
        <p:nvPicPr>
          <p:cNvPr id="113" name="Google Shape;113;p21"/>
          <p:cNvPicPr preferRelativeResize="0"/>
          <p:nvPr/>
        </p:nvPicPr>
        <p:blipFill>
          <a:blip r:embed="rId3">
            <a:alphaModFix/>
          </a:blip>
          <a:stretch>
            <a:fillRect/>
          </a:stretch>
        </p:blipFill>
        <p:spPr>
          <a:xfrm>
            <a:off x="5163750" y="445025"/>
            <a:ext cx="3888000" cy="3888000"/>
          </a:xfrm>
          <a:prstGeom prst="rect">
            <a:avLst/>
          </a:prstGeom>
          <a:noFill/>
          <a:ln cap="flat" cmpd="sng" w="76200">
            <a:solidFill>
              <a:schemeClr val="dk2"/>
            </a:solidFill>
            <a:prstDash val="solid"/>
            <a:round/>
            <a:headEnd len="sm" w="sm" type="none"/>
            <a:tailEnd len="sm" w="sm" type="none"/>
          </a:ln>
        </p:spPr>
      </p:pic>
      <p:sp>
        <p:nvSpPr>
          <p:cNvPr id="114" name="Google Shape;114;p21"/>
          <p:cNvSpPr/>
          <p:nvPr/>
        </p:nvSpPr>
        <p:spPr>
          <a:xfrm>
            <a:off x="684000" y="1152475"/>
            <a:ext cx="3804000" cy="1320000"/>
          </a:xfrm>
          <a:prstGeom prst="wedgeRectCallout">
            <a:avLst>
              <a:gd fmla="val 86593" name="adj1"/>
              <a:gd fmla="val 39964" name="adj2"/>
            </a:avLst>
          </a:prstGeom>
          <a:solidFill>
            <a:srgbClr val="FFFFFF"/>
          </a:solid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t" sz="2400"/>
              <a:t>Il apparaît dans ce nouvel iPhone que tu dois acheter, cher Simon!</a:t>
            </a:r>
            <a:endParaRPr sz="2400"/>
          </a:p>
        </p:txBody>
      </p:sp>
      <p:sp>
        <p:nvSpPr>
          <p:cNvPr id="115" name="Google Shape;115;p21"/>
          <p:cNvSpPr txBox="1"/>
          <p:nvPr/>
        </p:nvSpPr>
        <p:spPr>
          <a:xfrm>
            <a:off x="5607750" y="4428900"/>
            <a:ext cx="30000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0000"/>
                </a:solidFill>
              </a:rPr>
              <a:t>* pour </a:t>
            </a:r>
            <a:r>
              <a:rPr lang="it">
                <a:solidFill>
                  <a:srgbClr val="FF0000"/>
                </a:solidFill>
              </a:rPr>
              <a:t>opérer</a:t>
            </a:r>
            <a:r>
              <a:rPr lang="it">
                <a:solidFill>
                  <a:srgbClr val="FF0000"/>
                </a:solidFill>
              </a:rPr>
              <a:t> sur le texte</a:t>
            </a:r>
            <a:endParaRPr>
              <a:solidFill>
                <a:srgbClr val="FF0000"/>
              </a:solidFill>
            </a:endParaRPr>
          </a:p>
        </p:txBody>
      </p:sp>
      <p:sp>
        <p:nvSpPr>
          <p:cNvPr id="116" name="Google Shape;116;p21"/>
          <p:cNvSpPr txBox="1"/>
          <p:nvPr/>
        </p:nvSpPr>
        <p:spPr>
          <a:xfrm>
            <a:off x="192000" y="2625000"/>
            <a:ext cx="3636000" cy="2304000"/>
          </a:xfrm>
          <a:prstGeom prst="rect">
            <a:avLst/>
          </a:prstGeom>
          <a:solidFill>
            <a:srgbClr val="FFFFFF"/>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0000"/>
                </a:solidFill>
              </a:rPr>
              <a:t>Je: </a:t>
            </a:r>
            <a:r>
              <a:rPr lang="it" sz="2400"/>
              <a:t>“Combien de fois le mot </a:t>
            </a:r>
            <a:r>
              <a:rPr i="1" lang="it" sz="2400"/>
              <a:t>goût</a:t>
            </a:r>
            <a:r>
              <a:rPr lang="it" sz="2400"/>
              <a:t> apparaît dans le passage?”</a:t>
            </a:r>
            <a:endParaRPr sz="2400"/>
          </a:p>
          <a:p>
            <a:pPr indent="0" lvl="0" marL="0" rtl="0" algn="l">
              <a:spcBef>
                <a:spcPts val="0"/>
              </a:spcBef>
              <a:spcAft>
                <a:spcPts val="0"/>
              </a:spcAft>
              <a:buNone/>
            </a:pPr>
            <a:r>
              <a:rPr lang="it" sz="2400">
                <a:solidFill>
                  <a:srgbClr val="FF0000"/>
                </a:solidFill>
              </a:rPr>
              <a:t>L'ordinateur: </a:t>
            </a:r>
            <a:r>
              <a:rPr lang="it" sz="2400"/>
              <a:t>“Il apparaît trois fois, cher Simon!”</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